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"/>
      <p:regular r:id="rId21"/>
    </p:embeddedFont>
    <p:embeddedFont>
      <p:font typeface="Instrument Sans"/>
      <p:regular r:id="rId22"/>
    </p:embeddedFont>
    <p:embeddedFont>
      <p:font typeface="Instrument Sans"/>
      <p:regular r:id="rId23"/>
    </p:embeddedFont>
    <p:embeddedFont>
      <p:font typeface="Instrumen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sv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svg"/><Relationship Id="rId19" Type="http://schemas.openxmlformats.org/officeDocument/2006/relationships/slideLayout" Target="../slideLayouts/slideLayout9.xml"/><Relationship Id="rId2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Leveraging Consumer Data for Retail Growth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 strategic analysis to understand customer shopping behavior, improve sales, and enhance long-term loyalty.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2678"/>
            <a:ext cx="104578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Conclusion: Actionable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8508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The ultimate goal is to provide the company with the tools and knowledge to improve customer engagement and optimize strategies based on data-driven trends.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66041"/>
            <a:ext cx="4196358" cy="2622828"/>
          </a:xfrm>
          <a:prstGeom prst="roundRect">
            <a:avLst>
              <a:gd name="adj" fmla="val 349"/>
            </a:avLst>
          </a:prstGeom>
          <a:solidFill>
            <a:srgbClr val="FFFFFF"/>
          </a:solidFill>
          <a:ln w="22860">
            <a:solidFill>
              <a:srgbClr val="19224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43464" y="381571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92248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30630" y="4002762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43464" y="47229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Optimize Marketing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43464" y="5213390"/>
            <a:ext cx="36970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Target campaigns based on identified segment behaviors.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566041"/>
            <a:ext cx="4196358" cy="2622828"/>
          </a:xfrm>
          <a:prstGeom prst="roundRect">
            <a:avLst>
              <a:gd name="adj" fmla="val 349"/>
            </a:avLst>
          </a:prstGeom>
          <a:solidFill>
            <a:srgbClr val="FFFFFF"/>
          </a:solidFill>
          <a:ln w="22860">
            <a:solidFill>
              <a:srgbClr val="192248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66636" y="381571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92248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3802" y="4002762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66636" y="4722971"/>
            <a:ext cx="31981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Refine Product Strategy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66636" y="5213390"/>
            <a:ext cx="36970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Align inventory and offerings with purchase drivers.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566041"/>
            <a:ext cx="4196358" cy="2622828"/>
          </a:xfrm>
          <a:prstGeom prst="roundRect">
            <a:avLst>
              <a:gd name="adj" fmla="val 349"/>
            </a:avLst>
          </a:prstGeom>
          <a:solidFill>
            <a:srgbClr val="FFFFFF"/>
          </a:solidFill>
          <a:ln w="22860">
            <a:solidFill>
              <a:srgbClr val="192248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89808" y="381571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92248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6974" y="4002762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89808" y="47229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Boost Loyalty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89808" y="5213390"/>
            <a:ext cx="36970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Implement strategies to encourage repeat purchases and satisfaction.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4440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Ready to transform consumer data into retail growth.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4751"/>
            <a:ext cx="63586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Business Challenge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7715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 leading retail company seeks to understand shifting customer purchasing patterns across demographics, product categories, and sales channels (online vs. offline).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58114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958114"/>
            <a:ext cx="121920" cy="2456617"/>
          </a:xfrm>
          <a:prstGeom prst="roundRect">
            <a:avLst>
              <a:gd name="adj" fmla="val 7500"/>
            </a:avLst>
          </a:prstGeom>
          <a:solidFill>
            <a:srgbClr val="26A688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Changing Patterns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705826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Noticed shifts in purchasing behavior across various customer segments and channels.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958114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958114"/>
            <a:ext cx="121920" cy="2456617"/>
          </a:xfrm>
          <a:prstGeom prst="roundRect">
            <a:avLst>
              <a:gd name="adj" fmla="val 7500"/>
            </a:avLst>
          </a:prstGeom>
          <a:solidFill>
            <a:srgbClr val="26A688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Drivers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705826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Need to uncover factors like discounts, reviews, seasons, and payment preferences that drive consumer decisions.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958114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958114"/>
            <a:ext cx="121920" cy="2456617"/>
          </a:xfrm>
          <a:prstGeom prst="roundRect">
            <a:avLst>
              <a:gd name="adj" fmla="val 7500"/>
            </a:avLst>
          </a:prstGeom>
          <a:solidFill>
            <a:srgbClr val="26A688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Repeat Purchases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4705826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Focus on identifying what encourages customers to make repeat purchases and build loyalty.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565" y="874276"/>
            <a:ext cx="7487841" cy="634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Overarching Business Question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10565" y="1813084"/>
            <a:ext cx="7722870" cy="38065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950"/>
              </a:lnSpc>
              <a:buNone/>
            </a:pPr>
            <a:r>
              <a:rPr lang="en-US" sz="795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Optimize Strategy with Data</a:t>
            </a:r>
            <a:endParaRPr lang="en-US" sz="7950" dirty="0"/>
          </a:p>
        </p:txBody>
      </p:sp>
      <p:sp>
        <p:nvSpPr>
          <p:cNvPr id="5" name="Text 2"/>
          <p:cNvSpPr/>
          <p:nvPr/>
        </p:nvSpPr>
        <p:spPr>
          <a:xfrm>
            <a:off x="1015008" y="6152436"/>
            <a:ext cx="7418427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"How can the company leverage consumer shopping data to identify trends, improve customer engagement, and optimize marketing and product strategies?"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710565" y="5924074"/>
            <a:ext cx="22860" cy="1431131"/>
          </a:xfrm>
          <a:prstGeom prst="rect">
            <a:avLst/>
          </a:prstGeom>
          <a:solidFill>
            <a:srgbClr val="26A688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2604"/>
            <a:ext cx="79694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Deliverables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50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Our analysis is structured around five key deliverables, ensuring a comprehensive and actionable outcome.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641402"/>
            <a:ext cx="226814" cy="22681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3790" y="2968109"/>
            <a:ext cx="4196358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3142417"/>
            <a:ext cx="38510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 &amp; Modeling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632835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Clean and transform the raw dataset using Python for robust analysis.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6962" y="2641402"/>
            <a:ext cx="226814" cy="226814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216962" y="2968109"/>
            <a:ext cx="4196358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0" name="Text 6"/>
          <p:cNvSpPr/>
          <p:nvPr/>
        </p:nvSpPr>
        <p:spPr>
          <a:xfrm>
            <a:off x="5216962" y="3142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Analysis (SQL)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16962" y="3632835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Organize data, simulate transactions, and run queries to extract insights on customer segments and purchase drivers.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40133" y="2641402"/>
            <a:ext cx="226814" cy="226814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9640133" y="2968109"/>
            <a:ext cx="4196358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4" name="Text 9"/>
          <p:cNvSpPr/>
          <p:nvPr/>
        </p:nvSpPr>
        <p:spPr>
          <a:xfrm>
            <a:off x="9640133" y="3142417"/>
            <a:ext cx="30907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Visualization &amp; Insights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40133" y="3632835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Build an interactive Power BI dashboard to highlight key patterns for data-driven decisions.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509617"/>
            <a:ext cx="226814" cy="226814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793790" y="5836325"/>
            <a:ext cx="6407944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8" name="Text 12"/>
          <p:cNvSpPr/>
          <p:nvPr/>
        </p:nvSpPr>
        <p:spPr>
          <a:xfrm>
            <a:off x="793790" y="6010632"/>
            <a:ext cx="32619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Report and Presentation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93790" y="650105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Summarize key findings, business recommendations, and visually communicate insights to stakeholders.</a:t>
            </a:r>
            <a:endParaRPr lang="en-US" sz="17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28548" y="5509617"/>
            <a:ext cx="226814" cy="226814"/>
          </a:xfrm>
          <a:prstGeom prst="rect">
            <a:avLst/>
          </a:prstGeom>
        </p:spPr>
      </p:pic>
      <p:sp>
        <p:nvSpPr>
          <p:cNvPr id="21" name="Shape 14"/>
          <p:cNvSpPr/>
          <p:nvPr/>
        </p:nvSpPr>
        <p:spPr>
          <a:xfrm>
            <a:off x="7428548" y="5836325"/>
            <a:ext cx="6407944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22" name="Text 15"/>
          <p:cNvSpPr/>
          <p:nvPr/>
        </p:nvSpPr>
        <p:spPr>
          <a:xfrm>
            <a:off x="7428548" y="60106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GitHub Repository</a:t>
            </a:r>
            <a:endParaRPr lang="en-US" sz="2200" dirty="0"/>
          </a:p>
        </p:txBody>
      </p:sp>
      <p:sp>
        <p:nvSpPr>
          <p:cNvPr id="23" name="Text 16"/>
          <p:cNvSpPr/>
          <p:nvPr/>
        </p:nvSpPr>
        <p:spPr>
          <a:xfrm>
            <a:off x="7428548" y="650105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Provide all Python scripts, SQL queries, and dashboard files in a structured repository.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99351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Phase 1: Data Preparation &amp; Modeling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The initial phase focuses on ensuring data quality and readiness for subsequent analysis. We use Python for cleaning and transformation.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550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Clean and standardize raw customer shopping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1770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Engineer features relevant to purchasing behavior (e.g., frequency, recency).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2280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Prepare the dataset structure for SQL ingestion and modeling.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59624"/>
            <a:ext cx="84723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Phase 2: Data Analysis with SQL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085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SQL is essential for structuring the data and extracting core business metrics related to customer behavior.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26618"/>
            <a:ext cx="13042821" cy="2078474"/>
          </a:xfrm>
          <a:prstGeom prst="roundRect">
            <a:avLst>
              <a:gd name="adj" fmla="val 44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16650" y="5349478"/>
            <a:ext cx="4332327" cy="2032754"/>
          </a:xfrm>
          <a:prstGeom prst="roundRect">
            <a:avLst>
              <a:gd name="adj" fmla="val 450"/>
            </a:avLst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1043464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Structured Data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43464" y="6066711"/>
            <a:ext cx="38786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Organize raw data into a relational format for efficient querying.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148977" y="5349478"/>
            <a:ext cx="4332327" cy="203275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5148977" y="5349478"/>
            <a:ext cx="30480" cy="2032754"/>
          </a:xfrm>
          <a:prstGeom prst="roundRect">
            <a:avLst>
              <a:gd name="adj" fmla="val 30000"/>
            </a:avLst>
          </a:prstGeom>
          <a:solidFill>
            <a:srgbClr val="D8D4D4"/>
          </a:solidFill>
          <a:ln/>
        </p:spPr>
      </p:sp>
      <p:sp>
        <p:nvSpPr>
          <p:cNvPr id="11" name="Text 8"/>
          <p:cNvSpPr/>
          <p:nvPr/>
        </p:nvSpPr>
        <p:spPr>
          <a:xfrm>
            <a:off x="5375791" y="5576292"/>
            <a:ext cx="30732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Transaction Simulation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375791" y="6066711"/>
            <a:ext cx="38786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Model business transactions to accurately reflect real-world purchasing scenarios.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481304" y="5349478"/>
            <a:ext cx="4332446" cy="203275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Shape 11"/>
          <p:cNvSpPr/>
          <p:nvPr/>
        </p:nvSpPr>
        <p:spPr>
          <a:xfrm>
            <a:off x="9481304" y="5349478"/>
            <a:ext cx="30480" cy="2032754"/>
          </a:xfrm>
          <a:prstGeom prst="roundRect">
            <a:avLst>
              <a:gd name="adj" fmla="val 30000"/>
            </a:avLst>
          </a:prstGeom>
          <a:solidFill>
            <a:srgbClr val="D8D4D4"/>
          </a:solidFill>
          <a:ln/>
        </p:spPr>
      </p:sp>
      <p:sp>
        <p:nvSpPr>
          <p:cNvPr id="15" name="Text 12"/>
          <p:cNvSpPr/>
          <p:nvPr/>
        </p:nvSpPr>
        <p:spPr>
          <a:xfrm>
            <a:off x="970811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Insight Extraction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708118" y="6066711"/>
            <a:ext cx="387881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Run complex queries to analyze customer segments, loyalty metrics, and purchase drivers.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162" y="418862"/>
            <a:ext cx="7678103" cy="476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Phase 3: Visualization &amp; Insights (Power BI)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33162" y="1199555"/>
            <a:ext cx="13564076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Translating data into visual stories is crucial for stakeholder understanding and decision-making.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162" y="1614726"/>
            <a:ext cx="6686788" cy="66867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3162" y="8453795"/>
            <a:ext cx="1978819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Interactive Dashboard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33162" y="8783003"/>
            <a:ext cx="6686788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Build a dynamic Power BI tool for exploring key patterns and trends.</a:t>
            </a:r>
            <a:endParaRPr lang="en-US" sz="11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331" y="1614726"/>
            <a:ext cx="6686907" cy="66869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10331" y="8453914"/>
            <a:ext cx="2008703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Data-Driven Decisions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7410331" y="8783122"/>
            <a:ext cx="6686907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Enable stakeholders to filter, drill down, and make informed strategic choices.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07595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Factors Driving Consumer Decisions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We will investigate the impact of various external and internal factors on customer purchases and loyalty.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788557" y="3192661"/>
            <a:ext cx="32440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Discounts &amp; Promotions</a:t>
            </a:r>
            <a:endParaRPr lang="en-US" sz="2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7845" y="3827383"/>
            <a:ext cx="318968" cy="318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3192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Reviews</a:t>
            </a:r>
            <a:endParaRPr lang="en-US" sz="2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3230" y="3827383"/>
            <a:ext cx="318968" cy="31896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051256" y="48277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Seasonal Trends</a:t>
            </a:r>
            <a:endParaRPr lang="en-US" sz="22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31041" y="4845368"/>
            <a:ext cx="318968" cy="31896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597628" y="6462832"/>
            <a:ext cx="28652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Payment Preferences</a:t>
            </a:r>
            <a:endParaRPr lang="en-US" sz="2200" dirty="0"/>
          </a:p>
        </p:txBody>
      </p:sp>
      <p:pic>
        <p:nvPicPr>
          <p:cNvPr id="14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43230" y="5863352"/>
            <a:ext cx="318968" cy="318968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2197418" y="64628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Channel Preference</a:t>
            </a:r>
            <a:endParaRPr lang="en-US" sz="2200" dirty="0"/>
          </a:p>
        </p:txBody>
      </p:sp>
      <p:pic>
        <p:nvPicPr>
          <p:cNvPr id="17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8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67845" y="5863352"/>
            <a:ext cx="318968" cy="318968"/>
          </a:xfrm>
          <a:prstGeom prst="rect">
            <a:avLst/>
          </a:prstGeom>
        </p:spPr>
      </p:pic>
      <p:sp>
        <p:nvSpPr>
          <p:cNvPr id="19" name="Text 7"/>
          <p:cNvSpPr/>
          <p:nvPr/>
        </p:nvSpPr>
        <p:spPr>
          <a:xfrm>
            <a:off x="1743789" y="48277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Demographics</a:t>
            </a:r>
            <a:endParaRPr lang="en-US" sz="2200" dirty="0"/>
          </a:p>
        </p:txBody>
      </p:sp>
      <p:pic>
        <p:nvPicPr>
          <p:cNvPr id="20" name="Image 10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21" name="Image 11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80033" y="4845368"/>
            <a:ext cx="318968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8755261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333F7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Phase 4: Reporting and Recommendations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 clear, concise report and presentation are necessary to translate technical findings into actionable business strategy.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13172" y="2054185"/>
            <a:ext cx="6488311" cy="1473756"/>
          </a:xfrm>
          <a:prstGeom prst="roundRect">
            <a:avLst>
              <a:gd name="adj" fmla="val 620"/>
            </a:avLst>
          </a:prstGeom>
          <a:solidFill>
            <a:srgbClr val="C1F1E5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313" y="2294692"/>
            <a:ext cx="273725" cy="2189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37178" y="2273022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Report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237178" y="2722007"/>
            <a:ext cx="5689163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 written summary detailing methodology, key findings, and business recommendations.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13172" y="3724989"/>
            <a:ext cx="6488311" cy="1473756"/>
          </a:xfrm>
          <a:prstGeom prst="roundRect">
            <a:avLst>
              <a:gd name="adj" fmla="val 620"/>
            </a:avLst>
          </a:prstGeom>
          <a:solidFill>
            <a:srgbClr val="C1F1E5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13" y="3965496"/>
            <a:ext cx="273725" cy="21895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237178" y="3943826"/>
            <a:ext cx="2632829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Stakeholder Presentation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1237178" y="4392811"/>
            <a:ext cx="5689163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Visual communication of insights and actionable steps for marketing and product teams.</a:t>
            </a:r>
            <a:endParaRPr lang="en-US" sz="13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537" y="2054185"/>
            <a:ext cx="6488311" cy="64883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2025-11-03T16:54:25Z</dcterms:created>
  <dcterms:modified xsi:type="dcterms:W3CDTF">2025-11-03T16:54:25Z</dcterms:modified>
</cp:coreProperties>
</file>